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87" r:id="rId4"/>
    <p:sldId id="28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70" r:id="rId16"/>
    <p:sldId id="271" r:id="rId17"/>
    <p:sldId id="272" r:id="rId18"/>
    <p:sldId id="273" r:id="rId19"/>
    <p:sldId id="274" r:id="rId20"/>
    <p:sldId id="277" r:id="rId21"/>
    <p:sldId id="283" r:id="rId22"/>
    <p:sldId id="284" r:id="rId23"/>
    <p:sldId id="286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32D68EA-466B-488C-B44F-E6497E7648CE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934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587C45B-F9CB-497C-A2B1-1F9B1351899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36C045-572A-4752-9E39-C801082E271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8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716400" y="5001840"/>
            <a:ext cx="3801240" cy="144252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-53640" y="5785200"/>
            <a:ext cx="3801240" cy="83736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476C78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4664160"/>
            <a:ext cx="9150480" cy="360"/>
          </a:xfrm>
          <a:prstGeom prst="rtTriangle">
            <a:avLst/>
          </a:prstGeom>
          <a:gradFill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/>
          </a:grad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1687680" y="4952880"/>
            <a:ext cx="7455600" cy="487440"/>
          </a:xfrm>
          <a:custGeom>
            <a:avLst/>
            <a:gdLst/>
            <a:ahLst/>
            <a:cxnLst/>
            <a:rect l="l" t="t" r="r" b="b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35280" y="5237640"/>
            <a:ext cx="9108000" cy="78804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5001120"/>
            <a:ext cx="9143280" cy="1863360"/>
          </a:xfrm>
          <a:custGeom>
            <a:avLst/>
            <a:gdLst/>
            <a:ahLst/>
            <a:cxnLst/>
            <a:rect l="l" t="t" r="r" b="b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Line 9"/>
          <p:cNvSpPr/>
          <p:nvPr/>
        </p:nvSpPr>
        <p:spPr>
          <a:xfrm>
            <a:off x="-3600" y="4997520"/>
            <a:ext cx="9147600" cy="790200"/>
          </a:xfrm>
          <a:prstGeom prst="line">
            <a:avLst/>
          </a:prstGeom>
          <a:ln w="12240">
            <a:solidFill>
              <a:srgbClr val="476C78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716400" y="5001840"/>
            <a:ext cx="3801240" cy="144252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-53640" y="5785200"/>
            <a:ext cx="3801240" cy="83736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476C78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85800" y="1752480"/>
            <a:ext cx="7771680" cy="182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ru-RU" sz="48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Протоколы AAA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Arial"/>
              <a:buChar char="•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Биллинг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Arial"/>
              <a:buChar char="•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Аудит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Arial"/>
              <a:buChar char="•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Промежуточный учёт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Arial"/>
              <a:buChar char="•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Учёт в пределах одного домена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Arial"/>
              <a:buChar char="•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Междоменный учёт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Arial"/>
              <a:buChar char="•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Учёт в режиме реального времени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Arial"/>
              <a:buChar char="•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Сервер учёта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Основные понятия процедур учёта (RFC 2975):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8429760" y="6000840"/>
            <a:ext cx="570960" cy="57096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Обобщённая архитектура ААА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357280" y="2214720"/>
            <a:ext cx="1856520" cy="928080"/>
          </a:xfrm>
          <a:prstGeom prst="flowChartMagneticDisk">
            <a:avLst/>
          </a:prstGeom>
          <a:noFill/>
          <a:ln>
            <a:solidFill>
              <a:schemeClr val="tx1"/>
            </a:solidFill>
            <a:rou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Обобщённый ААА-сервер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1862280" y="4438800"/>
            <a:ext cx="2856960" cy="71352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Специальный модуль приложения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5500800" y="3500280"/>
            <a:ext cx="2785320" cy="71352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Хранилище событий и политики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5"/>
          <p:cNvSpPr/>
          <p:nvPr/>
        </p:nvSpPr>
        <p:spPr>
          <a:xfrm flipV="1">
            <a:off x="4214880" y="2666160"/>
            <a:ext cx="1994760" cy="11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5" name="CustomShape 6"/>
          <p:cNvSpPr/>
          <p:nvPr/>
        </p:nvSpPr>
        <p:spPr>
          <a:xfrm flipV="1">
            <a:off x="785880" y="2642400"/>
            <a:ext cx="1551960" cy="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6" name="CustomShape 7"/>
          <p:cNvSpPr/>
          <p:nvPr/>
        </p:nvSpPr>
        <p:spPr>
          <a:xfrm rot="16200000" flipV="1">
            <a:off x="2640600" y="3788640"/>
            <a:ext cx="1294560" cy="3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7" name="Line 8"/>
          <p:cNvSpPr/>
          <p:nvPr/>
        </p:nvSpPr>
        <p:spPr>
          <a:xfrm>
            <a:off x="4214520" y="2857320"/>
            <a:ext cx="1357560" cy="6429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8" name="CustomShape 9"/>
          <p:cNvSpPr/>
          <p:nvPr/>
        </p:nvSpPr>
        <p:spPr>
          <a:xfrm>
            <a:off x="4367160" y="2143080"/>
            <a:ext cx="1563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ААА-сервер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10"/>
          <p:cNvSpPr/>
          <p:nvPr/>
        </p:nvSpPr>
        <p:spPr>
          <a:xfrm>
            <a:off x="1123920" y="2143080"/>
            <a:ext cx="1025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Запрос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11"/>
          <p:cNvSpPr/>
          <p:nvPr/>
        </p:nvSpPr>
        <p:spPr>
          <a:xfrm>
            <a:off x="8429760" y="6000840"/>
            <a:ext cx="570960" cy="57096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</a:pPr>
            <a:r>
              <a:rPr lang="ru-RU" sz="27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</a:t>
            </a: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emote </a:t>
            </a:r>
            <a:r>
              <a:rPr lang="ru-RU" sz="27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</a:t>
            </a: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uthentication </a:t>
            </a:r>
            <a:r>
              <a:rPr lang="ru-RU" sz="27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</a:t>
            </a: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ial </a:t>
            </a:r>
            <a:r>
              <a:rPr lang="ru-RU" sz="27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</a:t>
            </a: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 </a:t>
            </a:r>
            <a:r>
              <a:rPr lang="ru-RU" sz="27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</a:t>
            </a: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ser </a:t>
            </a:r>
            <a:r>
              <a:rPr lang="ru-RU" sz="2700" b="1" u="sng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</a:t>
            </a: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ervice (Услуга удалённой аутентификации вызывающего пользователя)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Архитектура: «клиент-сервер»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Транспорт: UDP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Порты: 1812/1813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4100" b="1" strike="noStrike" spc="-1" dirty="0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RADIUS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100" b="0" strike="noStrike" spc="-1" dirty="0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(RFC-2865 RFC-2866)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8286840" y="600084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10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 dirty="0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Архитектура протокола RADIUS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1071538" y="1142984"/>
            <a:ext cx="909720" cy="799920"/>
          </a:xfrm>
          <a:prstGeom prst="rect">
            <a:avLst/>
          </a:prstGeom>
          <a:ln>
            <a:noFill/>
          </a:ln>
        </p:spPr>
      </p:pic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1142976" y="2500306"/>
            <a:ext cx="909720" cy="799920"/>
          </a:xfrm>
          <a:prstGeom prst="rect">
            <a:avLst/>
          </a:prstGeom>
          <a:ln>
            <a:noFill/>
          </a:ln>
        </p:spPr>
      </p:pic>
      <p:pic>
        <p:nvPicPr>
          <p:cNvPr id="146" name="Picture 2"/>
          <p:cNvPicPr/>
          <p:nvPr/>
        </p:nvPicPr>
        <p:blipFill>
          <a:blip r:embed="rId2"/>
          <a:stretch/>
        </p:blipFill>
        <p:spPr>
          <a:xfrm>
            <a:off x="1071538" y="4000504"/>
            <a:ext cx="909720" cy="799920"/>
          </a:xfrm>
          <a:prstGeom prst="rect">
            <a:avLst/>
          </a:prstGeom>
          <a:ln>
            <a:noFill/>
          </a:ln>
        </p:spPr>
      </p:pic>
      <p:pic>
        <p:nvPicPr>
          <p:cNvPr id="147" name="Picture 2"/>
          <p:cNvPicPr/>
          <p:nvPr/>
        </p:nvPicPr>
        <p:blipFill>
          <a:blip r:embed="rId2"/>
          <a:stretch/>
        </p:blipFill>
        <p:spPr>
          <a:xfrm>
            <a:off x="1142976" y="5357826"/>
            <a:ext cx="909720" cy="799920"/>
          </a:xfrm>
          <a:prstGeom prst="rect">
            <a:avLst/>
          </a:prstGeom>
          <a:ln>
            <a:noFill/>
          </a:ln>
        </p:spPr>
      </p:pic>
      <p:pic>
        <p:nvPicPr>
          <p:cNvPr id="148" name="Picture 4"/>
          <p:cNvPicPr/>
          <p:nvPr/>
        </p:nvPicPr>
        <p:blipFill>
          <a:blip r:embed="rId3"/>
          <a:stretch/>
        </p:blipFill>
        <p:spPr>
          <a:xfrm>
            <a:off x="3000240" y="1643040"/>
            <a:ext cx="980280" cy="1132200"/>
          </a:xfrm>
          <a:prstGeom prst="rect">
            <a:avLst/>
          </a:prstGeom>
          <a:ln>
            <a:noFill/>
          </a:ln>
        </p:spPr>
      </p:pic>
      <p:pic>
        <p:nvPicPr>
          <p:cNvPr id="149" name="Picture 4"/>
          <p:cNvPicPr/>
          <p:nvPr/>
        </p:nvPicPr>
        <p:blipFill>
          <a:blip r:embed="rId3"/>
          <a:stretch/>
        </p:blipFill>
        <p:spPr>
          <a:xfrm>
            <a:off x="3000240" y="4429080"/>
            <a:ext cx="980280" cy="1132200"/>
          </a:xfrm>
          <a:prstGeom prst="rect">
            <a:avLst/>
          </a:prstGeom>
          <a:ln>
            <a:noFill/>
          </a:ln>
        </p:spPr>
      </p:pic>
      <p:pic>
        <p:nvPicPr>
          <p:cNvPr id="150" name="Picture 6"/>
          <p:cNvPicPr/>
          <p:nvPr/>
        </p:nvPicPr>
        <p:blipFill>
          <a:blip r:embed="rId4"/>
          <a:stretch/>
        </p:blipFill>
        <p:spPr>
          <a:xfrm>
            <a:off x="5297040" y="1143000"/>
            <a:ext cx="1856520" cy="1856520"/>
          </a:xfrm>
          <a:prstGeom prst="rect">
            <a:avLst/>
          </a:prstGeom>
          <a:ln>
            <a:noFill/>
          </a:ln>
        </p:spPr>
      </p:pic>
      <p:pic>
        <p:nvPicPr>
          <p:cNvPr id="151" name="Picture 2"/>
          <p:cNvPicPr/>
          <p:nvPr/>
        </p:nvPicPr>
        <p:blipFill>
          <a:blip r:embed="rId5"/>
          <a:stretch/>
        </p:blipFill>
        <p:spPr>
          <a:xfrm>
            <a:off x="6000760" y="2071678"/>
            <a:ext cx="759960" cy="668160"/>
          </a:xfrm>
          <a:prstGeom prst="rect">
            <a:avLst/>
          </a:prstGeom>
          <a:ln>
            <a:noFill/>
          </a:ln>
        </p:spPr>
      </p:pic>
      <p:pic>
        <p:nvPicPr>
          <p:cNvPr id="152" name="Picture 6"/>
          <p:cNvPicPr/>
          <p:nvPr/>
        </p:nvPicPr>
        <p:blipFill>
          <a:blip r:embed="rId4"/>
          <a:stretch/>
        </p:blipFill>
        <p:spPr>
          <a:xfrm>
            <a:off x="5286240" y="4071960"/>
            <a:ext cx="1856520" cy="1856520"/>
          </a:xfrm>
          <a:prstGeom prst="rect">
            <a:avLst/>
          </a:prstGeom>
          <a:ln>
            <a:noFill/>
          </a:ln>
        </p:spPr>
      </p:pic>
      <p:pic>
        <p:nvPicPr>
          <p:cNvPr id="153" name="Picture 2"/>
          <p:cNvPicPr/>
          <p:nvPr/>
        </p:nvPicPr>
        <p:blipFill>
          <a:blip r:embed="rId5"/>
          <a:stretch/>
        </p:blipFill>
        <p:spPr>
          <a:xfrm>
            <a:off x="5929322" y="5072074"/>
            <a:ext cx="759960" cy="668160"/>
          </a:xfrm>
          <a:prstGeom prst="rect">
            <a:avLst/>
          </a:prstGeom>
          <a:ln>
            <a:noFill/>
          </a:ln>
        </p:spPr>
      </p:pic>
      <p:pic>
        <p:nvPicPr>
          <p:cNvPr id="154" name="Picture 6"/>
          <p:cNvPicPr/>
          <p:nvPr/>
        </p:nvPicPr>
        <p:blipFill>
          <a:blip r:embed="rId4"/>
          <a:stretch/>
        </p:blipFill>
        <p:spPr>
          <a:xfrm>
            <a:off x="7429680" y="2786040"/>
            <a:ext cx="1856520" cy="1856520"/>
          </a:xfrm>
          <a:prstGeom prst="rect">
            <a:avLst/>
          </a:prstGeom>
          <a:ln>
            <a:noFill/>
          </a:ln>
        </p:spPr>
      </p:pic>
      <p:pic>
        <p:nvPicPr>
          <p:cNvPr id="155" name="Picture 2"/>
          <p:cNvPicPr/>
          <p:nvPr/>
        </p:nvPicPr>
        <p:blipFill>
          <a:blip r:embed="rId5"/>
          <a:stretch/>
        </p:blipFill>
        <p:spPr>
          <a:xfrm>
            <a:off x="8143900" y="3857628"/>
            <a:ext cx="759960" cy="668160"/>
          </a:xfrm>
          <a:prstGeom prst="rect">
            <a:avLst/>
          </a:prstGeom>
          <a:ln>
            <a:noFill/>
          </a:ln>
        </p:spPr>
      </p:pic>
      <p:sp>
        <p:nvSpPr>
          <p:cNvPr id="156" name="Line 2"/>
          <p:cNvSpPr/>
          <p:nvPr/>
        </p:nvSpPr>
        <p:spPr>
          <a:xfrm>
            <a:off x="1785600" y="1714320"/>
            <a:ext cx="1214640" cy="49500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7" name="Line 3"/>
          <p:cNvSpPr/>
          <p:nvPr/>
        </p:nvSpPr>
        <p:spPr>
          <a:xfrm flipV="1">
            <a:off x="1785600" y="2428560"/>
            <a:ext cx="1214640" cy="4287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8" name="Line 4"/>
          <p:cNvSpPr/>
          <p:nvPr/>
        </p:nvSpPr>
        <p:spPr>
          <a:xfrm>
            <a:off x="1785600" y="4500360"/>
            <a:ext cx="1214640" cy="28584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59" name="Line 5"/>
          <p:cNvSpPr/>
          <p:nvPr/>
        </p:nvSpPr>
        <p:spPr>
          <a:xfrm flipV="1">
            <a:off x="1714320" y="5143320"/>
            <a:ext cx="1285920" cy="64296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0" name="Line 6"/>
          <p:cNvSpPr/>
          <p:nvPr/>
        </p:nvSpPr>
        <p:spPr>
          <a:xfrm>
            <a:off x="4000496" y="2428868"/>
            <a:ext cx="1305000" cy="279108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1" name="Line 7"/>
          <p:cNvSpPr/>
          <p:nvPr/>
        </p:nvSpPr>
        <p:spPr>
          <a:xfrm flipV="1">
            <a:off x="3981240" y="2071440"/>
            <a:ext cx="1315800" cy="292392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2" name="Line 8"/>
          <p:cNvSpPr/>
          <p:nvPr/>
        </p:nvSpPr>
        <p:spPr>
          <a:xfrm flipV="1">
            <a:off x="3714480" y="1785600"/>
            <a:ext cx="1571760" cy="7164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3" name="Line 9"/>
          <p:cNvSpPr/>
          <p:nvPr/>
        </p:nvSpPr>
        <p:spPr>
          <a:xfrm>
            <a:off x="3929040" y="5286240"/>
            <a:ext cx="1357200" cy="7128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4" name="Line 10"/>
          <p:cNvSpPr/>
          <p:nvPr/>
        </p:nvSpPr>
        <p:spPr>
          <a:xfrm>
            <a:off x="6500520" y="2143080"/>
            <a:ext cx="928800" cy="128592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5" name="Line 11"/>
          <p:cNvSpPr/>
          <p:nvPr/>
        </p:nvSpPr>
        <p:spPr>
          <a:xfrm flipV="1">
            <a:off x="6572160" y="3857400"/>
            <a:ext cx="857160" cy="121464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66" name="CustomShape 12"/>
          <p:cNvSpPr/>
          <p:nvPr/>
        </p:nvSpPr>
        <p:spPr>
          <a:xfrm>
            <a:off x="952560" y="3429000"/>
            <a:ext cx="149436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Пользователь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13"/>
          <p:cNvSpPr/>
          <p:nvPr/>
        </p:nvSpPr>
        <p:spPr>
          <a:xfrm>
            <a:off x="666720" y="2071800"/>
            <a:ext cx="149436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Пользователь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14"/>
          <p:cNvSpPr/>
          <p:nvPr/>
        </p:nvSpPr>
        <p:spPr>
          <a:xfrm>
            <a:off x="523800" y="4929120"/>
            <a:ext cx="149436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Пользователь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15"/>
          <p:cNvSpPr/>
          <p:nvPr/>
        </p:nvSpPr>
        <p:spPr>
          <a:xfrm>
            <a:off x="381240" y="6143760"/>
            <a:ext cx="149436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Пользователь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16"/>
          <p:cNvSpPr/>
          <p:nvPr/>
        </p:nvSpPr>
        <p:spPr>
          <a:xfrm>
            <a:off x="3066480" y="2786040"/>
            <a:ext cx="5479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NAS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17"/>
          <p:cNvSpPr/>
          <p:nvPr/>
        </p:nvSpPr>
        <p:spPr>
          <a:xfrm>
            <a:off x="3066480" y="5572080"/>
            <a:ext cx="5479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NAS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18"/>
          <p:cNvSpPr/>
          <p:nvPr/>
        </p:nvSpPr>
        <p:spPr>
          <a:xfrm>
            <a:off x="5561280" y="5929200"/>
            <a:ext cx="1563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RADIUS-сервер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19"/>
          <p:cNvSpPr/>
          <p:nvPr/>
        </p:nvSpPr>
        <p:spPr>
          <a:xfrm>
            <a:off x="5204160" y="3000240"/>
            <a:ext cx="1563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RADIUS-сервер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0"/>
          <p:cNvSpPr/>
          <p:nvPr/>
        </p:nvSpPr>
        <p:spPr>
          <a:xfrm>
            <a:off x="7204320" y="4786200"/>
            <a:ext cx="1563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RADIUS-сервер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1"/>
          <p:cNvSpPr/>
          <p:nvPr/>
        </p:nvSpPr>
        <p:spPr>
          <a:xfrm>
            <a:off x="8286840" y="600084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Обмен сообщениями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642960" y="1500120"/>
            <a:ext cx="1856520" cy="4280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Пользователь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286080" y="1500120"/>
            <a:ext cx="1856520" cy="4280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NAS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6286680" y="1428840"/>
            <a:ext cx="1856520" cy="4280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RADIUS-сервер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Line 5"/>
          <p:cNvSpPr/>
          <p:nvPr/>
        </p:nvSpPr>
        <p:spPr>
          <a:xfrm flipH="1">
            <a:off x="1570680" y="1929240"/>
            <a:ext cx="1440" cy="421488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0" name="Line 6"/>
          <p:cNvSpPr/>
          <p:nvPr/>
        </p:nvSpPr>
        <p:spPr>
          <a:xfrm flipH="1">
            <a:off x="4214520" y="1928520"/>
            <a:ext cx="1800" cy="421488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1" name="Line 7"/>
          <p:cNvSpPr/>
          <p:nvPr/>
        </p:nvSpPr>
        <p:spPr>
          <a:xfrm flipH="1">
            <a:off x="7215120" y="1857240"/>
            <a:ext cx="1440" cy="421488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2" name="CustomShape 8"/>
          <p:cNvSpPr/>
          <p:nvPr/>
        </p:nvSpPr>
        <p:spPr>
          <a:xfrm>
            <a:off x="1571760" y="2714760"/>
            <a:ext cx="26424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3" name="CustomShape 9"/>
          <p:cNvSpPr/>
          <p:nvPr/>
        </p:nvSpPr>
        <p:spPr>
          <a:xfrm>
            <a:off x="4214880" y="3000240"/>
            <a:ext cx="299952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4" name="CustomShape 10"/>
          <p:cNvSpPr/>
          <p:nvPr/>
        </p:nvSpPr>
        <p:spPr>
          <a:xfrm rot="10800000">
            <a:off x="4214810" y="3500438"/>
            <a:ext cx="299952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5" name="CustomShape 11"/>
          <p:cNvSpPr/>
          <p:nvPr/>
        </p:nvSpPr>
        <p:spPr>
          <a:xfrm rot="10800000">
            <a:off x="1571604" y="3786190"/>
            <a:ext cx="26424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6" name="CustomShape 12"/>
          <p:cNvSpPr/>
          <p:nvPr/>
        </p:nvSpPr>
        <p:spPr>
          <a:xfrm>
            <a:off x="4214880" y="4214880"/>
            <a:ext cx="299952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7" name="CustomShape 13"/>
          <p:cNvSpPr/>
          <p:nvPr/>
        </p:nvSpPr>
        <p:spPr>
          <a:xfrm rot="10800000">
            <a:off x="4214810" y="4714884"/>
            <a:ext cx="299952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8" name="CustomShape 14"/>
          <p:cNvSpPr/>
          <p:nvPr/>
        </p:nvSpPr>
        <p:spPr>
          <a:xfrm>
            <a:off x="1571760" y="5072040"/>
            <a:ext cx="26424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9" name="CustomShape 15"/>
          <p:cNvSpPr/>
          <p:nvPr/>
        </p:nvSpPr>
        <p:spPr>
          <a:xfrm>
            <a:off x="1868760" y="2286000"/>
            <a:ext cx="2186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Запрос пользователя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16"/>
          <p:cNvSpPr/>
          <p:nvPr/>
        </p:nvSpPr>
        <p:spPr>
          <a:xfrm>
            <a:off x="4794480" y="2571840"/>
            <a:ext cx="1642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Access-Request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17"/>
          <p:cNvSpPr/>
          <p:nvPr/>
        </p:nvSpPr>
        <p:spPr>
          <a:xfrm>
            <a:off x="4793760" y="3071880"/>
            <a:ext cx="1553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Access-Accept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18"/>
          <p:cNvSpPr/>
          <p:nvPr/>
        </p:nvSpPr>
        <p:spPr>
          <a:xfrm>
            <a:off x="1868400" y="3357720"/>
            <a:ext cx="2155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Ответ пользователю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19"/>
          <p:cNvSpPr/>
          <p:nvPr/>
        </p:nvSpPr>
        <p:spPr>
          <a:xfrm>
            <a:off x="4369320" y="3786120"/>
            <a:ext cx="26679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Accounting-Request (start)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0"/>
          <p:cNvSpPr/>
          <p:nvPr/>
        </p:nvSpPr>
        <p:spPr>
          <a:xfrm>
            <a:off x="4368600" y="4286160"/>
            <a:ext cx="2201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Accounting-Response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1"/>
          <p:cNvSpPr/>
          <p:nvPr/>
        </p:nvSpPr>
        <p:spPr>
          <a:xfrm>
            <a:off x="2433600" y="4572000"/>
            <a:ext cx="798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Отбой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2"/>
          <p:cNvSpPr/>
          <p:nvPr/>
        </p:nvSpPr>
        <p:spPr>
          <a:xfrm>
            <a:off x="4214880" y="5357880"/>
            <a:ext cx="299952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7" name="CustomShape 23"/>
          <p:cNvSpPr/>
          <p:nvPr/>
        </p:nvSpPr>
        <p:spPr>
          <a:xfrm rot="10800000">
            <a:off x="4214810" y="5857892"/>
            <a:ext cx="299952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8" name="CustomShape 24"/>
          <p:cNvSpPr/>
          <p:nvPr/>
        </p:nvSpPr>
        <p:spPr>
          <a:xfrm>
            <a:off x="4369680" y="4929120"/>
            <a:ext cx="2654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Accounting-Request (stop)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5"/>
          <p:cNvSpPr/>
          <p:nvPr/>
        </p:nvSpPr>
        <p:spPr>
          <a:xfrm>
            <a:off x="4368600" y="5429160"/>
            <a:ext cx="2201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Accounting-Response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Line 26"/>
          <p:cNvSpPr/>
          <p:nvPr/>
        </p:nvSpPr>
        <p:spPr>
          <a:xfrm>
            <a:off x="1285560" y="6143400"/>
            <a:ext cx="64296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Line 27"/>
          <p:cNvSpPr/>
          <p:nvPr/>
        </p:nvSpPr>
        <p:spPr>
          <a:xfrm>
            <a:off x="3929040" y="6143400"/>
            <a:ext cx="64296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Line 28"/>
          <p:cNvSpPr/>
          <p:nvPr/>
        </p:nvSpPr>
        <p:spPr>
          <a:xfrm>
            <a:off x="6929280" y="6072120"/>
            <a:ext cx="642960" cy="144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29"/>
          <p:cNvSpPr/>
          <p:nvPr/>
        </p:nvSpPr>
        <p:spPr>
          <a:xfrm>
            <a:off x="8286840" y="600084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Резервирование;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Защита уровня передачи данных;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Надежный транспорт;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Поддержка функций агентов;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Взаимодействие с RADIUS-совместимыми устройствами;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Динамическое обнаружение узлов;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Согласование возможностей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Diameter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8286840" y="601992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16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Спецификации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2143080" y="1428840"/>
            <a:ext cx="4500000" cy="8564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RFC 3588 “Базовый протокол </a:t>
            </a:r>
            <a:r>
              <a:rPr lang="ru-R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Diameter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”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RFC 3539 “Транспортный профиль ААА”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285840" y="3286080"/>
            <a:ext cx="2285280" cy="1356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RFC 4004 «Приложение Diameter для мобильного IPv4»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3357720" y="3286080"/>
            <a:ext cx="2285280" cy="1356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RFC 4005 «Diameter-приложение сервера доступа к сети»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6357960" y="3286080"/>
            <a:ext cx="2285280" cy="1356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RFC 4006 «Приложение кредитного контроля Diameter»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6"/>
          <p:cNvSpPr/>
          <p:nvPr/>
        </p:nvSpPr>
        <p:spPr>
          <a:xfrm>
            <a:off x="1214280" y="5072040"/>
            <a:ext cx="3071160" cy="1356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RFC 4740 «Diameter-приложение протокола инициирования сессий SIP»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7"/>
          <p:cNvSpPr/>
          <p:nvPr/>
        </p:nvSpPr>
        <p:spPr>
          <a:xfrm>
            <a:off x="5072040" y="5072040"/>
            <a:ext cx="2999520" cy="1356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RFC 4072 «Diameter-приложение расширенного протокола аутентификации»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8"/>
          <p:cNvSpPr/>
          <p:nvPr/>
        </p:nvSpPr>
        <p:spPr>
          <a:xfrm rot="10800000" flipV="1">
            <a:off x="1071538" y="2285992"/>
            <a:ext cx="1142280" cy="99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accent1"/>
            </a:solidFill>
            <a:round/>
            <a:tailEnd type="arrow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9"/>
          <p:cNvSpPr/>
          <p:nvPr/>
        </p:nvSpPr>
        <p:spPr>
          <a:xfrm rot="16200000" flipH="1">
            <a:off x="3773520" y="2774880"/>
            <a:ext cx="1004040" cy="1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accent1"/>
            </a:solidFill>
            <a:round/>
            <a:tailEnd type="arrow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" name="CustomShape 10"/>
          <p:cNvSpPr/>
          <p:nvPr/>
        </p:nvSpPr>
        <p:spPr>
          <a:xfrm>
            <a:off x="6215040" y="2286000"/>
            <a:ext cx="1285200" cy="99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accent1"/>
            </a:solidFill>
            <a:round/>
            <a:tailEnd type="arrow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7" name="CustomShape 11"/>
          <p:cNvSpPr/>
          <p:nvPr/>
        </p:nvSpPr>
        <p:spPr>
          <a:xfrm rot="5400000">
            <a:off x="1590120" y="3446640"/>
            <a:ext cx="2785320" cy="463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accent1"/>
            </a:solidFill>
            <a:round/>
            <a:tailEnd type="arrow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8" name="CustomShape 12"/>
          <p:cNvSpPr/>
          <p:nvPr/>
        </p:nvSpPr>
        <p:spPr>
          <a:xfrm rot="16200000" flipH="1">
            <a:off x="4464000" y="3179520"/>
            <a:ext cx="2714040" cy="92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accent1"/>
            </a:solidFill>
            <a:round/>
            <a:tailEnd type="arrow" w="med" len="me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9" name="CustomShape 13"/>
          <p:cNvSpPr/>
          <p:nvPr/>
        </p:nvSpPr>
        <p:spPr>
          <a:xfrm>
            <a:off x="8286840" y="601992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Доставка пар атрибут-значение (AVP);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Согласование возможностей;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Уведомление об ошибках;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Предоставление базовых сервисов, необходимых приложениям;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Архитектура: «клиент-сервер»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Транспорт: TCP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Порт: 3868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Таблица узлов и таблица маршрутизации по административным доменам (Realm)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Базовый протокол: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8286840" y="601992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18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Сообщение Diameter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857160" y="2500200"/>
            <a:ext cx="1642320" cy="35640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Версия (1)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857160" y="2857320"/>
            <a:ext cx="1642320" cy="35640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Флаги команды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2500200" y="2500200"/>
            <a:ext cx="5071320" cy="35640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Длина Команды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5"/>
          <p:cNvSpPr/>
          <p:nvPr/>
        </p:nvSpPr>
        <p:spPr>
          <a:xfrm>
            <a:off x="2500200" y="2857320"/>
            <a:ext cx="5071320" cy="35640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Код команды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6"/>
          <p:cNvSpPr/>
          <p:nvPr/>
        </p:nvSpPr>
        <p:spPr>
          <a:xfrm>
            <a:off x="857160" y="3214800"/>
            <a:ext cx="6714360" cy="35640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Идентификатор приложения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7"/>
          <p:cNvSpPr/>
          <p:nvPr/>
        </p:nvSpPr>
        <p:spPr>
          <a:xfrm>
            <a:off x="857160" y="3571920"/>
            <a:ext cx="6714360" cy="35640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Идентификатор от-узла-к-узлу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8"/>
          <p:cNvSpPr/>
          <p:nvPr/>
        </p:nvSpPr>
        <p:spPr>
          <a:xfrm>
            <a:off x="857160" y="3929040"/>
            <a:ext cx="6714360" cy="35640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Идентификатор из-конца-в-конец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9"/>
          <p:cNvSpPr/>
          <p:nvPr/>
        </p:nvSpPr>
        <p:spPr>
          <a:xfrm>
            <a:off x="857160" y="4286160"/>
            <a:ext cx="3357000" cy="356400"/>
          </a:xfrm>
          <a:prstGeom prst="rect">
            <a:avLst/>
          </a:prstGeom>
          <a:ln w="9360">
            <a:solidFill>
              <a:schemeClr val="tx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AVP…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10"/>
          <p:cNvSpPr/>
          <p:nvPr/>
        </p:nvSpPr>
        <p:spPr>
          <a:xfrm>
            <a:off x="672480" y="2143080"/>
            <a:ext cx="7195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0                    7  8                                                                31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11"/>
          <p:cNvSpPr/>
          <p:nvPr/>
        </p:nvSpPr>
        <p:spPr>
          <a:xfrm>
            <a:off x="8286840" y="601992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19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Обмен сообщениями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642960" y="1500120"/>
            <a:ext cx="1856520" cy="4280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Клиент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6500880" y="1500120"/>
            <a:ext cx="1856520" cy="42804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Сервер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Line 4"/>
          <p:cNvSpPr/>
          <p:nvPr/>
        </p:nvSpPr>
        <p:spPr>
          <a:xfrm flipH="1">
            <a:off x="1570680" y="1929240"/>
            <a:ext cx="1440" cy="421488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4" name="Line 5"/>
          <p:cNvSpPr/>
          <p:nvPr/>
        </p:nvSpPr>
        <p:spPr>
          <a:xfrm flipH="1">
            <a:off x="7429320" y="1928520"/>
            <a:ext cx="1440" cy="4214880"/>
          </a:xfrm>
          <a:prstGeom prst="line">
            <a:avLst/>
          </a:prstGeom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5" name="Line 6"/>
          <p:cNvSpPr/>
          <p:nvPr/>
        </p:nvSpPr>
        <p:spPr>
          <a:xfrm>
            <a:off x="1285560" y="6143400"/>
            <a:ext cx="64296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Line 7"/>
          <p:cNvSpPr/>
          <p:nvPr/>
        </p:nvSpPr>
        <p:spPr>
          <a:xfrm>
            <a:off x="7143480" y="6143400"/>
            <a:ext cx="64296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8"/>
          <p:cNvSpPr/>
          <p:nvPr/>
        </p:nvSpPr>
        <p:spPr>
          <a:xfrm>
            <a:off x="1571760" y="2357280"/>
            <a:ext cx="58572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9"/>
          <p:cNvSpPr/>
          <p:nvPr/>
        </p:nvSpPr>
        <p:spPr>
          <a:xfrm>
            <a:off x="4272480" y="1928880"/>
            <a:ext cx="642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CER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0"/>
          <p:cNvSpPr/>
          <p:nvPr/>
        </p:nvSpPr>
        <p:spPr>
          <a:xfrm rot="10800000">
            <a:off x="13429800" y="2860200"/>
            <a:ext cx="592848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11"/>
          <p:cNvSpPr/>
          <p:nvPr/>
        </p:nvSpPr>
        <p:spPr>
          <a:xfrm>
            <a:off x="4279680" y="2500200"/>
            <a:ext cx="641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CEA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2"/>
          <p:cNvSpPr/>
          <p:nvPr/>
        </p:nvSpPr>
        <p:spPr>
          <a:xfrm>
            <a:off x="1571760" y="3429000"/>
            <a:ext cx="58572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13"/>
          <p:cNvSpPr/>
          <p:nvPr/>
        </p:nvSpPr>
        <p:spPr>
          <a:xfrm>
            <a:off x="4248000" y="3024000"/>
            <a:ext cx="740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DWR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4"/>
          <p:cNvSpPr/>
          <p:nvPr/>
        </p:nvSpPr>
        <p:spPr>
          <a:xfrm rot="10800000">
            <a:off x="13429800" y="3860280"/>
            <a:ext cx="592848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15"/>
          <p:cNvSpPr/>
          <p:nvPr/>
        </p:nvSpPr>
        <p:spPr>
          <a:xfrm>
            <a:off x="4280040" y="3500280"/>
            <a:ext cx="725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DWA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16"/>
          <p:cNvSpPr/>
          <p:nvPr/>
        </p:nvSpPr>
        <p:spPr>
          <a:xfrm>
            <a:off x="1571760" y="4357800"/>
            <a:ext cx="58572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17"/>
          <p:cNvSpPr/>
          <p:nvPr/>
        </p:nvSpPr>
        <p:spPr>
          <a:xfrm>
            <a:off x="4282560" y="3929040"/>
            <a:ext cx="657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CCR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18"/>
          <p:cNvSpPr/>
          <p:nvPr/>
        </p:nvSpPr>
        <p:spPr>
          <a:xfrm rot="10800000">
            <a:off x="13287240" y="4860360"/>
            <a:ext cx="58572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19"/>
          <p:cNvSpPr/>
          <p:nvPr/>
        </p:nvSpPr>
        <p:spPr>
          <a:xfrm>
            <a:off x="4288680" y="4500720"/>
            <a:ext cx="6577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CCA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0"/>
          <p:cNvSpPr/>
          <p:nvPr/>
        </p:nvSpPr>
        <p:spPr>
          <a:xfrm>
            <a:off x="1571760" y="5357880"/>
            <a:ext cx="58572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21"/>
          <p:cNvSpPr/>
          <p:nvPr/>
        </p:nvSpPr>
        <p:spPr>
          <a:xfrm>
            <a:off x="4273200" y="4929120"/>
            <a:ext cx="6393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ASR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2"/>
          <p:cNvSpPr/>
          <p:nvPr/>
        </p:nvSpPr>
        <p:spPr>
          <a:xfrm rot="10800000">
            <a:off x="13287240" y="5860440"/>
            <a:ext cx="58572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23"/>
          <p:cNvSpPr/>
          <p:nvPr/>
        </p:nvSpPr>
        <p:spPr>
          <a:xfrm>
            <a:off x="4278960" y="5500800"/>
            <a:ext cx="641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ASA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4"/>
          <p:cNvSpPr/>
          <p:nvPr/>
        </p:nvSpPr>
        <p:spPr>
          <a:xfrm>
            <a:off x="8286840" y="601992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O:\LS21BVP\objectbibliothek\Back_Ground\bkgr_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4216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4" imgW="6447619" imgH="10488489" progId="MSPhotoEd.3">
                  <p:embed/>
                </p:oleObj>
              </mc:Choice>
              <mc:Fallback>
                <p:oleObj name="Photo Editor Photo" r:id="rId4" imgW="6447619" imgH="1048848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16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419600" y="1989138"/>
            <a:ext cx="4724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>
                <a:latin typeface="Comic Sans MS" pitchFamily="66" charset="0"/>
              </a:rPr>
              <a:t> </a:t>
            </a:r>
            <a:r>
              <a:rPr lang="ru-RU" sz="4400" b="1">
                <a:latin typeface="Comic Sans MS" pitchFamily="66" charset="0"/>
              </a:rPr>
              <a:t>    ЛИНДЕ </a:t>
            </a:r>
            <a:r>
              <a:rPr lang="ru-RU" sz="4400" b="1"/>
              <a:t>   	</a:t>
            </a:r>
            <a:r>
              <a:rPr lang="ru-RU" sz="4400" b="1">
                <a:latin typeface="Comic Sans MS" pitchFamily="66" charset="0"/>
              </a:rPr>
              <a:t>Александр </a:t>
            </a:r>
            <a:r>
              <a:rPr lang="ru-RU" sz="4400" b="1"/>
              <a:t>	</a:t>
            </a:r>
            <a:r>
              <a:rPr lang="ru-RU" sz="4400" b="1">
                <a:latin typeface="Comic Sans MS" pitchFamily="66" charset="0"/>
              </a:rPr>
              <a:t>Вадимович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267200" y="6019800"/>
            <a:ext cx="4876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Text Box 6">
            <a:hlinkClick r:id="" action="ppaction://hlinkshowjump?jump=nextslide">
              <a:snd r:embed="rId6" name="APPLAUSE.WAV"/>
            </a:hlinkClick>
          </p:cNvPr>
          <p:cNvSpPr txBox="1">
            <a:spLocks noChangeArrowheads="1"/>
          </p:cNvSpPr>
          <p:nvPr/>
        </p:nvSpPr>
        <p:spPr bwMode="auto">
          <a:xfrm>
            <a:off x="5562600" y="63246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Courier New" pitchFamily="49" charset="0"/>
              </a:rPr>
              <a:t>С- Петербург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191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191000" y="60198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360000" y="1296000"/>
            <a:ext cx="4294800" cy="5100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Редирект на страницу авторизации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 странице авторизации у пользователя запрашивается подтверждение выдачи прав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случае согласия пользователя, браузер переходит на URL, указанный при открытии страницы авторизации, с добавлением в GET-параметры специального ключа — authorization code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Сервер приложения выполняет POST-запрос с полученным authorization code в качестве параметра. В результате этого запроса возвращается access token</a:t>
            </a:r>
          </a:p>
        </p:txBody>
      </p:sp>
      <p:sp>
        <p:nvSpPr>
          <p:cNvPr id="294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Авторизация для приложений, имеющих серверную часть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5" name="Рисунок 294"/>
          <p:cNvPicPr/>
          <p:nvPr/>
        </p:nvPicPr>
        <p:blipFill>
          <a:blip r:embed="rId2"/>
          <a:stretch/>
        </p:blipFill>
        <p:spPr>
          <a:xfrm>
            <a:off x="4727520" y="1728000"/>
            <a:ext cx="4632480" cy="4385160"/>
          </a:xfrm>
          <a:prstGeom prst="rect">
            <a:avLst/>
          </a:prstGeom>
          <a:ln>
            <a:noFill/>
          </a:ln>
        </p:spPr>
      </p:pic>
      <p:sp>
        <p:nvSpPr>
          <p:cNvPr id="296" name="CustomShape 3"/>
          <p:cNvSpPr/>
          <p:nvPr/>
        </p:nvSpPr>
        <p:spPr>
          <a:xfrm>
            <a:off x="8287920" y="607824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28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360000" y="1296000"/>
            <a:ext cx="8280000" cy="28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Открытие встроенного браузера со страницей авторизации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 пользователя запрашивается подтверждение выдачи прав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случае согласия пользователя, браузер редиректится на страницу-заглушку во фрагменте (после #) URL которой добавляется access token</a:t>
            </a:r>
          </a:p>
          <a:p>
            <a:pPr marL="216000" indent="-216000">
              <a:buClr>
                <a:srgbClr val="000000"/>
              </a:buClr>
              <a:buFont typeface="StarSymbol"/>
              <a:buAutoNum type="arabicParenR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Приложение перехватывает редирект и получает access token из адреса страницы</a:t>
            </a:r>
          </a:p>
        </p:txBody>
      </p:sp>
      <p:sp>
        <p:nvSpPr>
          <p:cNvPr id="298" name="TextShape 2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Авторизация для полностью клиентских приложений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8287920" y="607824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29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0" name="Рисунок 299"/>
          <p:cNvPicPr/>
          <p:nvPr/>
        </p:nvPicPr>
        <p:blipFill>
          <a:blip r:embed="rId2"/>
          <a:stretch/>
        </p:blipFill>
        <p:spPr>
          <a:xfrm>
            <a:off x="2304000" y="3535920"/>
            <a:ext cx="4896000" cy="316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buClr>
                <a:srgbClr val="6EA0B0"/>
              </a:buClr>
              <a:buSzPct val="68000"/>
              <a:buFont typeface="Arial" pitchFamily="34" charset="0"/>
              <a:buChar char="•"/>
            </a:pPr>
            <a:r>
              <a:rPr lang="ru-RU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Б.С. Гольдштейн, В.С. Елагин, Ю.Л. Сенченко, «Протоколы ААА: RADIUS и </a:t>
            </a:r>
            <a:r>
              <a:rPr lang="ru-RU" sz="27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ru-RU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», 2011 г.;</a:t>
            </a:r>
          </a:p>
          <a:p>
            <a:pPr marL="365760" indent="-255240">
              <a:buClr>
                <a:srgbClr val="6EA0B0"/>
              </a:buClr>
              <a:buSzPct val="68000"/>
              <a:buFont typeface="Arial" pitchFamily="34" charset="0"/>
              <a:buChar char="•"/>
            </a:pPr>
            <a:r>
              <a:rPr lang="en-US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RFC 2865 </a:t>
            </a:r>
            <a:r>
              <a:rPr lang="ru-RU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Remote Authentication Dial In User Service (RADIUS)</a:t>
            </a:r>
            <a:r>
              <a:rPr lang="ru-RU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365760" indent="-255240">
              <a:buClr>
                <a:srgbClr val="6EA0B0"/>
              </a:buClr>
              <a:buSzPct val="68000"/>
              <a:buFont typeface="Arial" pitchFamily="34" charset="0"/>
              <a:buChar char="•"/>
            </a:pP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RFC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3588 «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Diameter Base Protocol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5240">
              <a:buClr>
                <a:srgbClr val="6EA0B0"/>
              </a:buClr>
              <a:buSzPct val="68000"/>
              <a:buFont typeface="Arial" pitchFamily="34" charset="0"/>
              <a:buChar char="•"/>
            </a:pPr>
            <a:r>
              <a:rPr lang="en-US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RFC 6749</a:t>
            </a:r>
            <a:r>
              <a:rPr lang="ru-RU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7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OAuth</a:t>
            </a:r>
            <a:r>
              <a:rPr lang="en-US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2.0 Authorization Framework</a:t>
            </a:r>
            <a:r>
              <a:rPr lang="ru-RU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Arial" pitchFamily="34" charset="0"/>
              <a:buChar char="•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 dirty="0" smtClean="0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Литература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8286840" y="601992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30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8287920" y="6078240"/>
            <a:ext cx="713520" cy="71352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31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6813" y="1500175"/>
            <a:ext cx="5769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???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571500"/>
            <a:ext cx="43084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000375"/>
            <a:ext cx="428625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000375"/>
            <a:ext cx="4359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571500"/>
            <a:ext cx="436245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2708275"/>
            <a:ext cx="7524750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СПб ГУТ,  кафедра «Инфокоммутационные системы »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4437063"/>
            <a:ext cx="7488238" cy="7016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Linde.Alexander @gmail.com</a:t>
            </a:r>
            <a:endParaRPr 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Архитектура ААА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RADIUS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Diameter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OAuth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Содержание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2"/>
          <p:cNvPicPr/>
          <p:nvPr/>
        </p:nvPicPr>
        <p:blipFill>
          <a:blip r:embed="rId2"/>
          <a:stretch/>
        </p:blipFill>
        <p:spPr>
          <a:xfrm>
            <a:off x="5357880" y="4143240"/>
            <a:ext cx="2666160" cy="130428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8429760" y="6000840"/>
            <a:ext cx="570960" cy="57096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Архитектура ААА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3357720" y="1928880"/>
            <a:ext cx="2285280" cy="78516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AAA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500400" y="3643200"/>
            <a:ext cx="3387240" cy="7851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Authentication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(аутентификация)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3214800" y="4929120"/>
            <a:ext cx="2571120" cy="7851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Authorization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(авторизация)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5715000" y="3643200"/>
            <a:ext cx="2571120" cy="7851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Accounting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  <a:ea typeface="DejaVu Sans"/>
              </a:rPr>
              <a:t>(учёт)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 rot="10800000" flipV="1">
            <a:off x="2143108" y="2357430"/>
            <a:ext cx="1213560" cy="1320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2" name="CustomShape 7"/>
          <p:cNvSpPr/>
          <p:nvPr/>
        </p:nvSpPr>
        <p:spPr>
          <a:xfrm rot="5400000">
            <a:off x="3394080" y="3822120"/>
            <a:ext cx="221400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3" name="CustomShape 8"/>
          <p:cNvSpPr/>
          <p:nvPr/>
        </p:nvSpPr>
        <p:spPr>
          <a:xfrm rot="16200000" flipH="1">
            <a:off x="5643720" y="2287440"/>
            <a:ext cx="1356480" cy="135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04" name="CustomShape 9"/>
          <p:cNvSpPr/>
          <p:nvPr/>
        </p:nvSpPr>
        <p:spPr>
          <a:xfrm>
            <a:off x="8429760" y="6000840"/>
            <a:ext cx="570960" cy="57096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</a:pPr>
            <a:r>
              <a:rPr lang="ru-RU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верификация </a:t>
            </a: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идентификационной информации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Состоит из: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4240" indent="-513720">
              <a:lnSpc>
                <a:spcPct val="100000"/>
              </a:lnSpc>
              <a:buClr>
                <a:srgbClr val="000000"/>
              </a:buClr>
              <a:buSzPct val="68000"/>
              <a:buFont typeface="Lucida Sans Unicode"/>
              <a:buAutoNum type="arabicPeriod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Предоставление аутентифицируемой стороной некой информации для проверки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4240" indent="-513720">
              <a:lnSpc>
                <a:spcPct val="100000"/>
              </a:lnSpc>
              <a:buClr>
                <a:srgbClr val="000000"/>
              </a:buClr>
              <a:buSzPct val="68000"/>
              <a:buFont typeface="Lucida Sans Unicode"/>
              <a:buAutoNum type="arabicPeriod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Проверка, выполняемая аутентифицирующей стороной.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Аутентификация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8429760" y="6000840"/>
            <a:ext cx="570960" cy="57096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Аутентификация клиента/устройства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Аутентификация сообщения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Взаимная аутентификация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 dirty="0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Виды аутентификации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8429760" y="6000840"/>
            <a:ext cx="570960" cy="57096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</a:pPr>
            <a:r>
              <a:rPr lang="ru-RU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- определение </a:t>
            </a: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полномочий доступа к ресурсам для аутентифицированного пользователя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Зачастую выполняется одновременно с аутентификацией или учётом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 dirty="0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Авторизация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8358120" y="5929200"/>
            <a:ext cx="570960" cy="57096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1481400"/>
            <a:ext cx="8228880" cy="509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</a:pPr>
            <a:r>
              <a:rPr lang="ru-RU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Сбор </a:t>
            </a: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информации об использовании ресурса с целью анализа, контроля, выставления счетов или распределения стоимости.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	Обеспечение надежности учёта: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Потери пакетов;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Нарушение работы серверов учёта;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Нарушение работы сетевого оборудования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  <a:buClr>
                <a:srgbClr val="6EA0B0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Перегрузка устройств сети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100" b="1" strike="noStrike" spc="-1" dirty="0">
                <a:solidFill>
                  <a:srgbClr val="3B3B3B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Учёт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8429760" y="6000840"/>
            <a:ext cx="570960" cy="570960"/>
          </a:xfrm>
          <a:prstGeom prst="ellipse">
            <a:avLst/>
          </a:prstGeom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634</TotalTime>
  <Words>559</Words>
  <Application>Microsoft Office PowerPoint</Application>
  <PresentationFormat>Экран (4:3)</PresentationFormat>
  <Paragraphs>171</Paragraphs>
  <Slides>23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Office Theme</vt:lpstr>
      <vt:lpstr>Office Theme</vt:lpstr>
      <vt:lpstr>Photo Editor Photo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Протоколы AAA</dc:title>
  <dc:creator>Лаврова Анастасия</dc:creator>
  <cp:lastModifiedBy>513</cp:lastModifiedBy>
  <cp:revision>39</cp:revision>
  <dcterms:created xsi:type="dcterms:W3CDTF">2016-11-13T16:09:25Z</dcterms:created>
  <dcterms:modified xsi:type="dcterms:W3CDTF">2018-12-10T14:55:26Z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22</vt:i4>
  </property>
</Properties>
</file>